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3" r:id="rId7"/>
    <p:sldId id="270"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3" d="100"/>
          <a:sy n="73" d="100"/>
        </p:scale>
        <p:origin x="61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89C78-3A6A-4CF8-99AE-77416E8A44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A3A9CE5-445E-48AC-8570-D816FDDF21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A6D01EB3-A8D6-4A2F-86E3-830027824430}"/>
              </a:ext>
            </a:extLst>
          </p:cNvPr>
          <p:cNvSpPr>
            <a:spLocks noGrp="1"/>
          </p:cNvSpPr>
          <p:nvPr>
            <p:ph type="dt" sz="half" idx="10"/>
          </p:nvPr>
        </p:nvSpPr>
        <p:spPr/>
        <p:txBody>
          <a:bodyPr/>
          <a:lstStyle/>
          <a:p>
            <a:fld id="{9EC7BD06-A3F4-4998-8ABE-213D784A277D}" type="datetimeFigureOut">
              <a:rPr lang="en-IN" smtClean="0"/>
              <a:t>12-10-2025</a:t>
            </a:fld>
            <a:endParaRPr lang="en-IN" dirty="0"/>
          </a:p>
        </p:txBody>
      </p:sp>
      <p:sp>
        <p:nvSpPr>
          <p:cNvPr id="5" name="Footer Placeholder 4">
            <a:extLst>
              <a:ext uri="{FF2B5EF4-FFF2-40B4-BE49-F238E27FC236}">
                <a16:creationId xmlns:a16="http://schemas.microsoft.com/office/drawing/2014/main" id="{12B8CBBF-C7FE-4D5D-9F49-98E859979942}"/>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979FEFCB-6519-476C-88CA-D4B16CF91CB7}"/>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2514389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8E2C9-878F-4669-B41A-0E941558DFF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0164949-E110-44D4-9AD1-BB96BDAD16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F31C9F2-D5AC-4D0F-B6D1-A414DDAB4DBD}"/>
              </a:ext>
            </a:extLst>
          </p:cNvPr>
          <p:cNvSpPr>
            <a:spLocks noGrp="1"/>
          </p:cNvSpPr>
          <p:nvPr>
            <p:ph type="dt" sz="half" idx="10"/>
          </p:nvPr>
        </p:nvSpPr>
        <p:spPr/>
        <p:txBody>
          <a:bodyPr/>
          <a:lstStyle/>
          <a:p>
            <a:fld id="{9EC7BD06-A3F4-4998-8ABE-213D784A277D}" type="datetimeFigureOut">
              <a:rPr lang="en-IN" smtClean="0"/>
              <a:t>12-10-2025</a:t>
            </a:fld>
            <a:endParaRPr lang="en-IN" dirty="0"/>
          </a:p>
        </p:txBody>
      </p:sp>
      <p:sp>
        <p:nvSpPr>
          <p:cNvPr id="5" name="Footer Placeholder 4">
            <a:extLst>
              <a:ext uri="{FF2B5EF4-FFF2-40B4-BE49-F238E27FC236}">
                <a16:creationId xmlns:a16="http://schemas.microsoft.com/office/drawing/2014/main" id="{2E78AEA8-47BB-4935-9FAD-640AD2117110}"/>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91DB0CEA-E9EC-4022-ABDB-BBF3D844E408}"/>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1670126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137C9-37B2-4CBD-B722-C200CE3CEE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75BB997-862C-4AB8-A161-CB3D76A825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99CE3E-54B1-48AC-B7E9-6B8F62D026E2}"/>
              </a:ext>
            </a:extLst>
          </p:cNvPr>
          <p:cNvSpPr>
            <a:spLocks noGrp="1"/>
          </p:cNvSpPr>
          <p:nvPr>
            <p:ph type="dt" sz="half" idx="10"/>
          </p:nvPr>
        </p:nvSpPr>
        <p:spPr/>
        <p:txBody>
          <a:bodyPr/>
          <a:lstStyle/>
          <a:p>
            <a:fld id="{9EC7BD06-A3F4-4998-8ABE-213D784A277D}" type="datetimeFigureOut">
              <a:rPr lang="en-IN" smtClean="0"/>
              <a:t>12-10-2025</a:t>
            </a:fld>
            <a:endParaRPr lang="en-IN" dirty="0"/>
          </a:p>
        </p:txBody>
      </p:sp>
      <p:sp>
        <p:nvSpPr>
          <p:cNvPr id="5" name="Footer Placeholder 4">
            <a:extLst>
              <a:ext uri="{FF2B5EF4-FFF2-40B4-BE49-F238E27FC236}">
                <a16:creationId xmlns:a16="http://schemas.microsoft.com/office/drawing/2014/main" id="{9E800A8E-EB58-4261-B14C-293301DDB792}"/>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3F5BB63F-EA26-4DC9-A01B-84611905A048}"/>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739087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D8E04-CFBE-4E97-B030-80C0AE6672D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87D3296-FB54-46DD-8A25-04E09CB50C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C609F3C-4B8A-4749-85E8-41DFCF5A3C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3F1F0CD-1542-4C69-8761-011F698F8045}"/>
              </a:ext>
            </a:extLst>
          </p:cNvPr>
          <p:cNvSpPr>
            <a:spLocks noGrp="1"/>
          </p:cNvSpPr>
          <p:nvPr>
            <p:ph type="dt" sz="half" idx="10"/>
          </p:nvPr>
        </p:nvSpPr>
        <p:spPr/>
        <p:txBody>
          <a:bodyPr/>
          <a:lstStyle/>
          <a:p>
            <a:fld id="{9EC7BD06-A3F4-4998-8ABE-213D784A277D}" type="datetimeFigureOut">
              <a:rPr lang="en-IN" smtClean="0"/>
              <a:t>12-10-2025</a:t>
            </a:fld>
            <a:endParaRPr lang="en-IN" dirty="0"/>
          </a:p>
        </p:txBody>
      </p:sp>
      <p:sp>
        <p:nvSpPr>
          <p:cNvPr id="6" name="Footer Placeholder 5">
            <a:extLst>
              <a:ext uri="{FF2B5EF4-FFF2-40B4-BE49-F238E27FC236}">
                <a16:creationId xmlns:a16="http://schemas.microsoft.com/office/drawing/2014/main" id="{AE4BD73F-60A1-49D3-BE56-C5C0F17EDE08}"/>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2EA47DFD-B09D-4A83-B2A3-1A4508320E4A}"/>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318588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A192D-7EBD-4539-8BB7-2772647C285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E4591EC-F1BB-42A9-B65A-0B31FFA0C8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68F47B-7625-41D2-AEFE-A58C2A0834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196E4C7-5426-445F-9E38-B79FF21802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35EA69-8608-4A22-86AB-B5A83238C8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4D2C2C5-6E52-4764-AC24-1C7AEE0605B9}"/>
              </a:ext>
            </a:extLst>
          </p:cNvPr>
          <p:cNvSpPr>
            <a:spLocks noGrp="1"/>
          </p:cNvSpPr>
          <p:nvPr>
            <p:ph type="dt" sz="half" idx="10"/>
          </p:nvPr>
        </p:nvSpPr>
        <p:spPr/>
        <p:txBody>
          <a:bodyPr/>
          <a:lstStyle/>
          <a:p>
            <a:fld id="{9EC7BD06-A3F4-4998-8ABE-213D784A277D}" type="datetimeFigureOut">
              <a:rPr lang="en-IN" smtClean="0"/>
              <a:t>12-10-2025</a:t>
            </a:fld>
            <a:endParaRPr lang="en-IN" dirty="0"/>
          </a:p>
        </p:txBody>
      </p:sp>
      <p:sp>
        <p:nvSpPr>
          <p:cNvPr id="8" name="Footer Placeholder 7">
            <a:extLst>
              <a:ext uri="{FF2B5EF4-FFF2-40B4-BE49-F238E27FC236}">
                <a16:creationId xmlns:a16="http://schemas.microsoft.com/office/drawing/2014/main" id="{4781CFBF-BCB9-46A0-9198-B47A6153567D}"/>
              </a:ext>
            </a:extLst>
          </p:cNvPr>
          <p:cNvSpPr>
            <a:spLocks noGrp="1"/>
          </p:cNvSpPr>
          <p:nvPr>
            <p:ph type="ftr" sz="quarter" idx="11"/>
          </p:nvPr>
        </p:nvSpPr>
        <p:spPr/>
        <p:txBody>
          <a:bodyPr/>
          <a:lstStyle/>
          <a:p>
            <a:endParaRPr lang="en-IN" dirty="0"/>
          </a:p>
        </p:txBody>
      </p:sp>
      <p:sp>
        <p:nvSpPr>
          <p:cNvPr id="9" name="Slide Number Placeholder 8">
            <a:extLst>
              <a:ext uri="{FF2B5EF4-FFF2-40B4-BE49-F238E27FC236}">
                <a16:creationId xmlns:a16="http://schemas.microsoft.com/office/drawing/2014/main" id="{4027CAD7-D47A-432A-90B9-FBAE1BA592CF}"/>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3588069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992B2-0AFC-4DD5-87EB-04A75CA10DA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335E791-139C-4CDD-BAF1-F04BE18E7C69}"/>
              </a:ext>
            </a:extLst>
          </p:cNvPr>
          <p:cNvSpPr>
            <a:spLocks noGrp="1"/>
          </p:cNvSpPr>
          <p:nvPr>
            <p:ph type="dt" sz="half" idx="10"/>
          </p:nvPr>
        </p:nvSpPr>
        <p:spPr/>
        <p:txBody>
          <a:bodyPr/>
          <a:lstStyle/>
          <a:p>
            <a:fld id="{9EC7BD06-A3F4-4998-8ABE-213D784A277D}" type="datetimeFigureOut">
              <a:rPr lang="en-IN" smtClean="0"/>
              <a:t>12-10-2025</a:t>
            </a:fld>
            <a:endParaRPr lang="en-IN" dirty="0"/>
          </a:p>
        </p:txBody>
      </p:sp>
      <p:sp>
        <p:nvSpPr>
          <p:cNvPr id="4" name="Footer Placeholder 3">
            <a:extLst>
              <a:ext uri="{FF2B5EF4-FFF2-40B4-BE49-F238E27FC236}">
                <a16:creationId xmlns:a16="http://schemas.microsoft.com/office/drawing/2014/main" id="{65184418-D47B-4278-B5B1-AC698E8DA224}"/>
              </a:ext>
            </a:extLst>
          </p:cNvPr>
          <p:cNvSpPr>
            <a:spLocks noGrp="1"/>
          </p:cNvSpPr>
          <p:nvPr>
            <p:ph type="ftr" sz="quarter" idx="11"/>
          </p:nvPr>
        </p:nvSpPr>
        <p:spPr/>
        <p:txBody>
          <a:bodyPr/>
          <a:lstStyle/>
          <a:p>
            <a:endParaRPr lang="en-IN" dirty="0"/>
          </a:p>
        </p:txBody>
      </p:sp>
      <p:sp>
        <p:nvSpPr>
          <p:cNvPr id="5" name="Slide Number Placeholder 4">
            <a:extLst>
              <a:ext uri="{FF2B5EF4-FFF2-40B4-BE49-F238E27FC236}">
                <a16:creationId xmlns:a16="http://schemas.microsoft.com/office/drawing/2014/main" id="{DF415299-E2F4-48CB-8B4C-BF00B1D4E89F}"/>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3458865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C0CBB4-5B0C-4318-82BF-E2DA1DE752E8}"/>
              </a:ext>
            </a:extLst>
          </p:cNvPr>
          <p:cNvSpPr>
            <a:spLocks noGrp="1"/>
          </p:cNvSpPr>
          <p:nvPr>
            <p:ph type="dt" sz="half" idx="10"/>
          </p:nvPr>
        </p:nvSpPr>
        <p:spPr/>
        <p:txBody>
          <a:bodyPr/>
          <a:lstStyle/>
          <a:p>
            <a:fld id="{9EC7BD06-A3F4-4998-8ABE-213D784A277D}" type="datetimeFigureOut">
              <a:rPr lang="en-IN" smtClean="0"/>
              <a:t>12-10-2025</a:t>
            </a:fld>
            <a:endParaRPr lang="en-IN" dirty="0"/>
          </a:p>
        </p:txBody>
      </p:sp>
      <p:sp>
        <p:nvSpPr>
          <p:cNvPr id="3" name="Footer Placeholder 2">
            <a:extLst>
              <a:ext uri="{FF2B5EF4-FFF2-40B4-BE49-F238E27FC236}">
                <a16:creationId xmlns:a16="http://schemas.microsoft.com/office/drawing/2014/main" id="{41D567D8-4420-4272-9C52-3DB52EB2E227}"/>
              </a:ext>
            </a:extLst>
          </p:cNvPr>
          <p:cNvSpPr>
            <a:spLocks noGrp="1"/>
          </p:cNvSpPr>
          <p:nvPr>
            <p:ph type="ftr" sz="quarter" idx="11"/>
          </p:nvPr>
        </p:nvSpPr>
        <p:spPr/>
        <p:txBody>
          <a:bodyPr/>
          <a:lstStyle/>
          <a:p>
            <a:endParaRPr lang="en-IN" dirty="0"/>
          </a:p>
        </p:txBody>
      </p:sp>
      <p:sp>
        <p:nvSpPr>
          <p:cNvPr id="4" name="Slide Number Placeholder 3">
            <a:extLst>
              <a:ext uri="{FF2B5EF4-FFF2-40B4-BE49-F238E27FC236}">
                <a16:creationId xmlns:a16="http://schemas.microsoft.com/office/drawing/2014/main" id="{09C0251F-0299-4157-91E5-2F9033297199}"/>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1302187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FC2DC-FC17-4128-866F-B24A917155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8FB97E3-C8C9-41C8-B24F-CD19DDB083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1BC92EC-CDF3-4960-858E-1FF37F83D1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503F3-826B-469A-8BCB-68218086494C}"/>
              </a:ext>
            </a:extLst>
          </p:cNvPr>
          <p:cNvSpPr>
            <a:spLocks noGrp="1"/>
          </p:cNvSpPr>
          <p:nvPr>
            <p:ph type="dt" sz="half" idx="10"/>
          </p:nvPr>
        </p:nvSpPr>
        <p:spPr/>
        <p:txBody>
          <a:bodyPr/>
          <a:lstStyle/>
          <a:p>
            <a:fld id="{9EC7BD06-A3F4-4998-8ABE-213D784A277D}" type="datetimeFigureOut">
              <a:rPr lang="en-IN" smtClean="0"/>
              <a:t>12-10-2025</a:t>
            </a:fld>
            <a:endParaRPr lang="en-IN" dirty="0"/>
          </a:p>
        </p:txBody>
      </p:sp>
      <p:sp>
        <p:nvSpPr>
          <p:cNvPr id="6" name="Footer Placeholder 5">
            <a:extLst>
              <a:ext uri="{FF2B5EF4-FFF2-40B4-BE49-F238E27FC236}">
                <a16:creationId xmlns:a16="http://schemas.microsoft.com/office/drawing/2014/main" id="{AA068ACF-FD9C-4192-AC51-127710D5D848}"/>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79975418-D488-4A63-96B3-3926D74F8268}"/>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2001422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CA4E2-BBDB-4BD0-8B65-B7F42A0D11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E56829F-2694-481F-B63E-6F5DFC0C6A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a:extLst>
              <a:ext uri="{FF2B5EF4-FFF2-40B4-BE49-F238E27FC236}">
                <a16:creationId xmlns:a16="http://schemas.microsoft.com/office/drawing/2014/main" id="{665451C4-1272-41B8-AA87-9A3CB2B4AB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9964A1-3774-475C-842D-1697DE3B8A13}"/>
              </a:ext>
            </a:extLst>
          </p:cNvPr>
          <p:cNvSpPr>
            <a:spLocks noGrp="1"/>
          </p:cNvSpPr>
          <p:nvPr>
            <p:ph type="dt" sz="half" idx="10"/>
          </p:nvPr>
        </p:nvSpPr>
        <p:spPr/>
        <p:txBody>
          <a:bodyPr/>
          <a:lstStyle/>
          <a:p>
            <a:fld id="{9EC7BD06-A3F4-4998-8ABE-213D784A277D}" type="datetimeFigureOut">
              <a:rPr lang="en-IN" smtClean="0"/>
              <a:t>12-10-2025</a:t>
            </a:fld>
            <a:endParaRPr lang="en-IN" dirty="0"/>
          </a:p>
        </p:txBody>
      </p:sp>
      <p:sp>
        <p:nvSpPr>
          <p:cNvPr id="6" name="Footer Placeholder 5">
            <a:extLst>
              <a:ext uri="{FF2B5EF4-FFF2-40B4-BE49-F238E27FC236}">
                <a16:creationId xmlns:a16="http://schemas.microsoft.com/office/drawing/2014/main" id="{6B2840C8-A2BA-446A-BD41-C48281602B47}"/>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B61AE141-225B-40F0-B8CE-BC3A75BAA381}"/>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3873565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259B7-A779-4CB4-931A-45213ECB2BE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E377CD8-8755-46BE-B881-67526B4C2B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97F8D38-0450-4A11-A405-F7A2BB5A9C07}"/>
              </a:ext>
            </a:extLst>
          </p:cNvPr>
          <p:cNvSpPr>
            <a:spLocks noGrp="1"/>
          </p:cNvSpPr>
          <p:nvPr>
            <p:ph type="dt" sz="half" idx="10"/>
          </p:nvPr>
        </p:nvSpPr>
        <p:spPr/>
        <p:txBody>
          <a:bodyPr/>
          <a:lstStyle/>
          <a:p>
            <a:fld id="{9EC7BD06-A3F4-4998-8ABE-213D784A277D}" type="datetimeFigureOut">
              <a:rPr lang="en-IN" smtClean="0"/>
              <a:t>12-10-2025</a:t>
            </a:fld>
            <a:endParaRPr lang="en-IN" dirty="0"/>
          </a:p>
        </p:txBody>
      </p:sp>
      <p:sp>
        <p:nvSpPr>
          <p:cNvPr id="5" name="Footer Placeholder 4">
            <a:extLst>
              <a:ext uri="{FF2B5EF4-FFF2-40B4-BE49-F238E27FC236}">
                <a16:creationId xmlns:a16="http://schemas.microsoft.com/office/drawing/2014/main" id="{69E4287F-9E85-4B60-9BFA-C91FCCE5D280}"/>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FAB1CD21-9148-4C6E-9F33-42439510DD46}"/>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323741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CFF791-FA7F-4627-9999-97B5A5A23EF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6D52368-9506-4D97-AB2D-0A49251F26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8AF2ECC-8A51-40B0-B31B-46DB80A2113E}"/>
              </a:ext>
            </a:extLst>
          </p:cNvPr>
          <p:cNvSpPr>
            <a:spLocks noGrp="1"/>
          </p:cNvSpPr>
          <p:nvPr>
            <p:ph type="dt" sz="half" idx="10"/>
          </p:nvPr>
        </p:nvSpPr>
        <p:spPr/>
        <p:txBody>
          <a:bodyPr/>
          <a:lstStyle/>
          <a:p>
            <a:fld id="{9EC7BD06-A3F4-4998-8ABE-213D784A277D}" type="datetimeFigureOut">
              <a:rPr lang="en-IN" smtClean="0"/>
              <a:t>12-10-2025</a:t>
            </a:fld>
            <a:endParaRPr lang="en-IN" dirty="0"/>
          </a:p>
        </p:txBody>
      </p:sp>
      <p:sp>
        <p:nvSpPr>
          <p:cNvPr id="5" name="Footer Placeholder 4">
            <a:extLst>
              <a:ext uri="{FF2B5EF4-FFF2-40B4-BE49-F238E27FC236}">
                <a16:creationId xmlns:a16="http://schemas.microsoft.com/office/drawing/2014/main" id="{41AFE46B-F6C5-48D5-B3C4-FAE2386FEFDA}"/>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6D6283E6-5C47-4CDA-AEC0-6B100AA24BA5}"/>
              </a:ext>
            </a:extLst>
          </p:cNvPr>
          <p:cNvSpPr>
            <a:spLocks noGrp="1"/>
          </p:cNvSpPr>
          <p:nvPr>
            <p:ph type="sldNum" sz="quarter" idx="12"/>
          </p:nvPr>
        </p:nvSpPr>
        <p:spPr/>
        <p:txBody>
          <a:bodyPr/>
          <a:lstStyle/>
          <a:p>
            <a:fld id="{9BA1E1E7-52D9-4AB2-A0BC-9AEB328A6622}" type="slidenum">
              <a:rPr lang="en-IN" smtClean="0"/>
              <a:t>‹#›</a:t>
            </a:fld>
            <a:endParaRPr lang="en-IN" dirty="0"/>
          </a:p>
        </p:txBody>
      </p:sp>
    </p:spTree>
    <p:extLst>
      <p:ext uri="{BB962C8B-B14F-4D97-AF65-F5344CB8AC3E}">
        <p14:creationId xmlns:p14="http://schemas.microsoft.com/office/powerpoint/2010/main" val="604813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171DE1-6881-45DD-874A-2D79CB55DF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BDA9761-B881-45D9-8D5E-4A5F35E7F6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E912D37-ED61-4991-9493-160D4D1C31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C7BD06-A3F4-4998-8ABE-213D784A277D}" type="datetimeFigureOut">
              <a:rPr lang="en-IN" smtClean="0"/>
              <a:t>12-10-2025</a:t>
            </a:fld>
            <a:endParaRPr lang="en-IN" dirty="0"/>
          </a:p>
        </p:txBody>
      </p:sp>
      <p:sp>
        <p:nvSpPr>
          <p:cNvPr id="5" name="Footer Placeholder 4">
            <a:extLst>
              <a:ext uri="{FF2B5EF4-FFF2-40B4-BE49-F238E27FC236}">
                <a16:creationId xmlns:a16="http://schemas.microsoft.com/office/drawing/2014/main" id="{DEA5CFD7-896C-40B6-9A87-DC211E4A24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a:extLst>
              <a:ext uri="{FF2B5EF4-FFF2-40B4-BE49-F238E27FC236}">
                <a16:creationId xmlns:a16="http://schemas.microsoft.com/office/drawing/2014/main" id="{E0C24213-7B68-4CC3-94AB-69E16ABF9F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A1E1E7-52D9-4AB2-A0BC-9AEB328A6622}" type="slidenum">
              <a:rPr lang="en-IN" smtClean="0"/>
              <a:t>‹#›</a:t>
            </a:fld>
            <a:endParaRPr lang="en-IN" dirty="0"/>
          </a:p>
        </p:txBody>
      </p:sp>
    </p:spTree>
    <p:extLst>
      <p:ext uri="{BB962C8B-B14F-4D97-AF65-F5344CB8AC3E}">
        <p14:creationId xmlns:p14="http://schemas.microsoft.com/office/powerpoint/2010/main" val="27964291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subTitle" idx="1"/>
          </p:nvPr>
        </p:nvSpPr>
        <p:spPr bwMode="auto">
          <a:xfrm>
            <a:off x="4267200" y="3733800"/>
            <a:ext cx="6096000" cy="1752600"/>
          </a:xfrm>
          <a:prstGeom prst="rect">
            <a:avLst/>
          </a:prstGeom>
          <a:solidFill>
            <a:srgbClr val="FFFFFF"/>
          </a:solidFill>
          <a:ln w="9525">
            <a:solidFill>
              <a:srgbClr val="000000"/>
            </a:solidFill>
            <a:miter lim="800000"/>
            <a:headEnd/>
            <a:tailEnd/>
          </a:ln>
        </p:spPr>
        <p:txBody>
          <a:bodyPr vert="horz" wrap="square" lIns="91440" tIns="45720" rIns="91440" bIns="45720" numCol="1" rtlCol="0" anchor="ctr" anchorCtr="0" compatLnSpc="1">
            <a:prstTxWarp prst="textNoShape">
              <a:avLst/>
            </a:prstTxWarp>
            <a:normAutofit/>
          </a:bodyPr>
          <a:lstStyle/>
          <a:p>
            <a:pPr algn="l"/>
            <a:r>
              <a:rPr lang="en-US" sz="1800" dirty="0">
                <a:latin typeface="Cambria" pitchFamily="18" charset="0"/>
                <a:cs typeface="Arial" pitchFamily="34" charset="0"/>
              </a:rPr>
              <a:t>TEAM_NAME</a:t>
            </a:r>
          </a:p>
          <a:p>
            <a:pPr algn="l"/>
            <a:r>
              <a:rPr lang="en-US" sz="1800" dirty="0">
                <a:latin typeface="Cambria" pitchFamily="18" charset="0"/>
                <a:cs typeface="Arial" pitchFamily="34" charset="0"/>
              </a:rPr>
              <a:t>COLLEGE_NAME</a:t>
            </a:r>
          </a:p>
          <a:p>
            <a:pPr algn="l"/>
            <a:r>
              <a:rPr lang="en-US" sz="1800" dirty="0">
                <a:latin typeface="Cambria" pitchFamily="18" charset="0"/>
                <a:cs typeface="Arial" pitchFamily="34" charset="0"/>
              </a:rPr>
              <a:t>TEAM_MAIL_ID</a:t>
            </a:r>
          </a:p>
          <a:p>
            <a:pPr algn="l"/>
            <a:r>
              <a:rPr lang="en-US" sz="1800" dirty="0">
                <a:latin typeface="Cambria" pitchFamily="18" charset="0"/>
                <a:cs typeface="Arial" pitchFamily="34" charset="0"/>
              </a:rPr>
              <a:t>CONTACT_DETAILS</a:t>
            </a:r>
          </a:p>
        </p:txBody>
      </p:sp>
      <p:sp>
        <p:nvSpPr>
          <p:cNvPr id="7" name="Rectangle 2"/>
          <p:cNvSpPr>
            <a:spLocks noChangeArrowheads="1"/>
          </p:cNvSpPr>
          <p:nvPr/>
        </p:nvSpPr>
        <p:spPr bwMode="auto">
          <a:xfrm>
            <a:off x="1752600" y="3733800"/>
            <a:ext cx="2376488" cy="1752600"/>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algn="ctr" fontAlgn="base">
              <a:spcBef>
                <a:spcPct val="0"/>
              </a:spcBef>
              <a:spcAft>
                <a:spcPts val="1000"/>
              </a:spcAft>
            </a:pPr>
            <a:r>
              <a:rPr lang="en-IN" sz="1400" dirty="0">
                <a:latin typeface="Calibri" pitchFamily="34" charset="0"/>
                <a:cs typeface="Arial" pitchFamily="34" charset="0"/>
              </a:rPr>
              <a:t>Place College/  Team Logo within this space</a:t>
            </a:r>
            <a:endParaRPr lang="en-US" dirty="0">
              <a:latin typeface="Arial" pitchFamily="34" charset="0"/>
              <a:cs typeface="Arial" pitchFamily="34" charset="0"/>
            </a:endParaRPr>
          </a:p>
        </p:txBody>
      </p:sp>
      <p:pic>
        <p:nvPicPr>
          <p:cNvPr id="3" name="Picture 2">
            <a:extLst>
              <a:ext uri="{FF2B5EF4-FFF2-40B4-BE49-F238E27FC236}">
                <a16:creationId xmlns:a16="http://schemas.microsoft.com/office/drawing/2014/main" id="{45C7C394-305D-4BC0-BA25-2110FD4F6806}"/>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5803" y="233465"/>
            <a:ext cx="2006198" cy="1151530"/>
          </a:xfrm>
          <a:prstGeom prst="rect">
            <a:avLst/>
          </a:prstGeom>
        </p:spPr>
      </p:pic>
      <p:sp>
        <p:nvSpPr>
          <p:cNvPr id="8" name="TextBox 7"/>
          <p:cNvSpPr txBox="1"/>
          <p:nvPr/>
        </p:nvSpPr>
        <p:spPr>
          <a:xfrm>
            <a:off x="1857102" y="220734"/>
            <a:ext cx="9873343" cy="646331"/>
          </a:xfrm>
          <a:prstGeom prst="rect">
            <a:avLst/>
          </a:prstGeom>
          <a:noFill/>
        </p:spPr>
        <p:txBody>
          <a:bodyPr wrap="square" rtlCol="0">
            <a:spAutoFit/>
          </a:bodyPr>
          <a:lstStyle/>
          <a:p>
            <a:r>
              <a:rPr lang="en-US" sz="3600" b="1" dirty="0" smtClean="0">
                <a:solidFill>
                  <a:srgbClr val="FF0000"/>
                </a:solidFill>
                <a:latin typeface="Arial Black" panose="020B0A04020102020204" pitchFamily="34" charset="0"/>
              </a:rPr>
              <a:t>EDGELINE GO-KART </a:t>
            </a:r>
            <a:r>
              <a:rPr lang="en-US" sz="3600" b="1" dirty="0" smtClean="0">
                <a:solidFill>
                  <a:srgbClr val="FF0000"/>
                </a:solidFill>
                <a:latin typeface="Arial Black" panose="020B0A04020102020204" pitchFamily="34" charset="0"/>
              </a:rPr>
              <a:t>CHAMPIONSHIP</a:t>
            </a:r>
            <a:r>
              <a:rPr lang="en-US" sz="3200" b="1" dirty="0" smtClean="0">
                <a:solidFill>
                  <a:srgbClr val="FF0000"/>
                </a:solidFill>
                <a:latin typeface="Arial Black" panose="020B0A04020102020204" pitchFamily="34" charset="0"/>
              </a:rPr>
              <a:t>                   </a:t>
            </a:r>
            <a:endParaRPr lang="en-US" sz="2800" b="1" dirty="0" smtClean="0">
              <a:latin typeface="Arial Black" panose="020B0A04020102020204" pitchFamily="34" charset="0"/>
            </a:endParaRPr>
          </a:p>
        </p:txBody>
      </p:sp>
      <p:sp>
        <p:nvSpPr>
          <p:cNvPr id="11" name="Rectangle 10"/>
          <p:cNvSpPr/>
          <p:nvPr/>
        </p:nvSpPr>
        <p:spPr>
          <a:xfrm>
            <a:off x="2940844" y="2511625"/>
            <a:ext cx="6096000" cy="707886"/>
          </a:xfrm>
          <a:prstGeom prst="rect">
            <a:avLst/>
          </a:prstGeom>
        </p:spPr>
        <p:txBody>
          <a:bodyPr>
            <a:spAutoFit/>
          </a:bodyPr>
          <a:lstStyle/>
          <a:p>
            <a:r>
              <a:rPr lang="en-US" sz="4000" b="1" dirty="0" smtClean="0">
                <a:solidFill>
                  <a:schemeClr val="tx2">
                    <a:lumMod val="50000"/>
                  </a:schemeClr>
                </a:solidFill>
              </a:rPr>
              <a:t>BUSINESS PRESENTATION </a:t>
            </a:r>
            <a:endParaRPr lang="en-IN" b="1" dirty="0">
              <a:solidFill>
                <a:schemeClr val="tx2">
                  <a:lumMod val="50000"/>
                </a:schemeClr>
              </a:solidFill>
            </a:endParaRPr>
          </a:p>
        </p:txBody>
      </p:sp>
      <p:sp>
        <p:nvSpPr>
          <p:cNvPr id="2" name="TextBox 1"/>
          <p:cNvSpPr txBox="1"/>
          <p:nvPr/>
        </p:nvSpPr>
        <p:spPr>
          <a:xfrm>
            <a:off x="1752600" y="907941"/>
            <a:ext cx="9130937" cy="954107"/>
          </a:xfrm>
          <a:prstGeom prst="rect">
            <a:avLst/>
          </a:prstGeom>
          <a:noFill/>
        </p:spPr>
        <p:txBody>
          <a:bodyPr wrap="square" rtlCol="0">
            <a:spAutoFit/>
          </a:bodyPr>
          <a:lstStyle/>
          <a:p>
            <a:pPr algn="ctr"/>
            <a:r>
              <a:rPr lang="en-US" sz="2800" b="1" dirty="0">
                <a:latin typeface="Arial Black" panose="020B0A04020102020204" pitchFamily="34" charset="0"/>
              </a:rPr>
              <a:t>Powered By </a:t>
            </a:r>
            <a:endParaRPr lang="en-US" sz="2800" b="1" dirty="0" smtClean="0">
              <a:latin typeface="Arial Black" panose="020B0A04020102020204" pitchFamily="34" charset="0"/>
            </a:endParaRPr>
          </a:p>
          <a:p>
            <a:pPr algn="ctr"/>
            <a:r>
              <a:rPr lang="en-US" sz="2800" b="1" dirty="0" smtClean="0">
                <a:latin typeface="Arial Black" panose="020B0A04020102020204" pitchFamily="34" charset="0"/>
              </a:rPr>
              <a:t>WISDOMATIC </a:t>
            </a:r>
            <a:r>
              <a:rPr lang="en-US" sz="2800" b="1" dirty="0">
                <a:latin typeface="Arial Black" panose="020B0A04020102020204" pitchFamily="34" charset="0"/>
              </a:rPr>
              <a:t>SWARMS LLP </a:t>
            </a:r>
            <a:endParaRPr lang="en-IN" sz="2800" dirty="0">
              <a:latin typeface="Arial Black" panose="020B0A04020102020204" pitchFamily="34" charset="0"/>
            </a:endParaRPr>
          </a:p>
        </p:txBody>
      </p:sp>
    </p:spTree>
    <p:extLst>
      <p:ext uri="{BB962C8B-B14F-4D97-AF65-F5344CB8AC3E}">
        <p14:creationId xmlns:p14="http://schemas.microsoft.com/office/powerpoint/2010/main" val="16731379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Vehicle Pictures</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Show Case your Vehicle</a:t>
            </a:r>
            <a:endParaRPr lang="en-IN" dirty="0"/>
          </a:p>
        </p:txBody>
      </p:sp>
      <p:sp>
        <p:nvSpPr>
          <p:cNvPr id="4" name="TextBox 3">
            <a:extLst>
              <a:ext uri="{FF2B5EF4-FFF2-40B4-BE49-F238E27FC236}">
                <a16:creationId xmlns:a16="http://schemas.microsoft.com/office/drawing/2014/main" id="{7B069E6A-8CDF-4188-982C-9E01016D874E}"/>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34254862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Vehicle Description</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Describe Your vehicle in short (</a:t>
            </a:r>
            <a:r>
              <a:rPr lang="en-US" dirty="0" smtClean="0"/>
              <a:t>key points</a:t>
            </a:r>
            <a:r>
              <a:rPr lang="en-US" dirty="0"/>
              <a:t>)</a:t>
            </a:r>
            <a:endParaRPr lang="en-IN" dirty="0"/>
          </a:p>
        </p:txBody>
      </p:sp>
      <p:sp>
        <p:nvSpPr>
          <p:cNvPr id="4" name="TextBox 3">
            <a:extLst>
              <a:ext uri="{FF2B5EF4-FFF2-40B4-BE49-F238E27FC236}">
                <a16:creationId xmlns:a16="http://schemas.microsoft.com/office/drawing/2014/main" id="{15C10500-0871-471A-8362-C302B555C34F}"/>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4596890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Market Analysis</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Provide the Comparison between the segment / Your positive side</a:t>
            </a:r>
            <a:endParaRPr lang="en-IN" dirty="0"/>
          </a:p>
        </p:txBody>
      </p:sp>
      <p:sp>
        <p:nvSpPr>
          <p:cNvPr id="4" name="TextBox 3">
            <a:extLst>
              <a:ext uri="{FF2B5EF4-FFF2-40B4-BE49-F238E27FC236}">
                <a16:creationId xmlns:a16="http://schemas.microsoft.com/office/drawing/2014/main" id="{C54969B5-E506-4E0B-960D-A9F931A8B177}"/>
              </a:ext>
            </a:extLst>
          </p:cNvPr>
          <p:cNvSpPr txBox="1"/>
          <p:nvPr/>
        </p:nvSpPr>
        <p:spPr>
          <a:xfrm>
            <a:off x="10875816" y="6235191"/>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3693181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Product &amp; Cost</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Simplify your Costing of vehicle</a:t>
            </a:r>
            <a:endParaRPr lang="en-IN" dirty="0"/>
          </a:p>
        </p:txBody>
      </p:sp>
      <p:sp>
        <p:nvSpPr>
          <p:cNvPr id="4" name="TextBox 3">
            <a:extLst>
              <a:ext uri="{FF2B5EF4-FFF2-40B4-BE49-F238E27FC236}">
                <a16:creationId xmlns:a16="http://schemas.microsoft.com/office/drawing/2014/main" id="{DF4A7ED8-9E9E-4473-AEAB-EBA014C8907C}"/>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3132942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Break-Even Analysis</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Show your break-even analysis graphs / calculations</a:t>
            </a:r>
            <a:endParaRPr lang="en-IN" dirty="0"/>
          </a:p>
        </p:txBody>
      </p:sp>
      <p:sp>
        <p:nvSpPr>
          <p:cNvPr id="4" name="TextBox 3">
            <a:extLst>
              <a:ext uri="{FF2B5EF4-FFF2-40B4-BE49-F238E27FC236}">
                <a16:creationId xmlns:a16="http://schemas.microsoft.com/office/drawing/2014/main" id="{FFD233F9-532E-4381-89C7-8881116D9D9E}"/>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2169145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79621693"/>
              </p:ext>
            </p:extLst>
          </p:nvPr>
        </p:nvGraphicFramePr>
        <p:xfrm>
          <a:off x="0" y="6"/>
          <a:ext cx="12191999" cy="7031421"/>
        </p:xfrm>
        <a:graphic>
          <a:graphicData uri="http://schemas.openxmlformats.org/drawingml/2006/table">
            <a:tbl>
              <a:tblPr firstRow="1" firstCol="1" bandRow="1">
                <a:tableStyleId>{17292A2E-F333-43FB-9621-5CBBE7FDCDCB}</a:tableStyleId>
              </a:tblPr>
              <a:tblGrid>
                <a:gridCol w="2754172">
                  <a:extLst>
                    <a:ext uri="{9D8B030D-6E8A-4147-A177-3AD203B41FA5}">
                      <a16:colId xmlns:a16="http://schemas.microsoft.com/office/drawing/2014/main" val="573181990"/>
                    </a:ext>
                  </a:extLst>
                </a:gridCol>
                <a:gridCol w="1282642">
                  <a:extLst>
                    <a:ext uri="{9D8B030D-6E8A-4147-A177-3AD203B41FA5}">
                      <a16:colId xmlns:a16="http://schemas.microsoft.com/office/drawing/2014/main" val="1849685457"/>
                    </a:ext>
                  </a:extLst>
                </a:gridCol>
                <a:gridCol w="1359196">
                  <a:extLst>
                    <a:ext uri="{9D8B030D-6E8A-4147-A177-3AD203B41FA5}">
                      <a16:colId xmlns:a16="http://schemas.microsoft.com/office/drawing/2014/main" val="1545493249"/>
                    </a:ext>
                  </a:extLst>
                </a:gridCol>
                <a:gridCol w="565855">
                  <a:extLst>
                    <a:ext uri="{9D8B030D-6E8A-4147-A177-3AD203B41FA5}">
                      <a16:colId xmlns:a16="http://schemas.microsoft.com/office/drawing/2014/main" val="2841044478"/>
                    </a:ext>
                  </a:extLst>
                </a:gridCol>
                <a:gridCol w="495912">
                  <a:extLst>
                    <a:ext uri="{9D8B030D-6E8A-4147-A177-3AD203B41FA5}">
                      <a16:colId xmlns:a16="http://schemas.microsoft.com/office/drawing/2014/main" val="603791479"/>
                    </a:ext>
                  </a:extLst>
                </a:gridCol>
                <a:gridCol w="247956">
                  <a:extLst>
                    <a:ext uri="{9D8B030D-6E8A-4147-A177-3AD203B41FA5}">
                      <a16:colId xmlns:a16="http://schemas.microsoft.com/office/drawing/2014/main" val="2610441715"/>
                    </a:ext>
                  </a:extLst>
                </a:gridCol>
                <a:gridCol w="782381">
                  <a:extLst>
                    <a:ext uri="{9D8B030D-6E8A-4147-A177-3AD203B41FA5}">
                      <a16:colId xmlns:a16="http://schemas.microsoft.com/office/drawing/2014/main" val="4019349119"/>
                    </a:ext>
                  </a:extLst>
                </a:gridCol>
                <a:gridCol w="1957664">
                  <a:extLst>
                    <a:ext uri="{9D8B030D-6E8A-4147-A177-3AD203B41FA5}">
                      <a16:colId xmlns:a16="http://schemas.microsoft.com/office/drawing/2014/main" val="1871498777"/>
                    </a:ext>
                  </a:extLst>
                </a:gridCol>
                <a:gridCol w="2008007">
                  <a:extLst>
                    <a:ext uri="{9D8B030D-6E8A-4147-A177-3AD203B41FA5}">
                      <a16:colId xmlns:a16="http://schemas.microsoft.com/office/drawing/2014/main" val="1330699327"/>
                    </a:ext>
                  </a:extLst>
                </a:gridCol>
                <a:gridCol w="738214">
                  <a:extLst>
                    <a:ext uri="{9D8B030D-6E8A-4147-A177-3AD203B41FA5}">
                      <a16:colId xmlns:a16="http://schemas.microsoft.com/office/drawing/2014/main" val="2951322675"/>
                    </a:ext>
                  </a:extLst>
                </a:gridCol>
              </a:tblGrid>
              <a:tr h="241202">
                <a:tc rowSpan="2" gridSpan="2">
                  <a:txBody>
                    <a:bodyPr/>
                    <a:lstStyle/>
                    <a:p>
                      <a:pPr>
                        <a:spcAft>
                          <a:spcPts val="0"/>
                        </a:spcAft>
                      </a:pPr>
                      <a:r>
                        <a:rPr lang="en-GB" sz="1200" b="1" dirty="0">
                          <a:effectLst/>
                        </a:rPr>
                        <a:t> </a:t>
                      </a:r>
                      <a:r>
                        <a:rPr lang="en-GB" sz="2400" b="1" dirty="0" smtClean="0">
                          <a:solidFill>
                            <a:srgbClr val="FF0000"/>
                          </a:solidFill>
                          <a:effectLst/>
                        </a:rPr>
                        <a:t>Business </a:t>
                      </a:r>
                      <a:r>
                        <a:rPr lang="en-GB" sz="2400" b="1" dirty="0">
                          <a:solidFill>
                            <a:srgbClr val="FF0000"/>
                          </a:solidFill>
                          <a:effectLst/>
                        </a:rPr>
                        <a:t>Model Canvas</a:t>
                      </a:r>
                      <a:endParaRPr lang="en-IN" sz="1200" b="1" dirty="0">
                        <a:solidFill>
                          <a:srgbClr val="FF0000"/>
                        </a:solidFill>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hMerge="1">
                  <a:txBody>
                    <a:bodyPr/>
                    <a:lstStyle/>
                    <a:p>
                      <a:pPr>
                        <a:spcAft>
                          <a:spcPts val="0"/>
                        </a:spcAft>
                      </a:pPr>
                      <a:endParaRPr lang="en-IN" sz="120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4">
                  <a:txBody>
                    <a:bodyPr/>
                    <a:lstStyle/>
                    <a:p>
                      <a:pPr>
                        <a:spcAft>
                          <a:spcPts val="0"/>
                        </a:spcAft>
                      </a:pPr>
                      <a:r>
                        <a:rPr lang="en-GB" sz="1100" b="1" dirty="0">
                          <a:solidFill>
                            <a:schemeClr val="tx1"/>
                          </a:solidFill>
                          <a:effectLst/>
                        </a:rPr>
                        <a:t>Designed for:</a:t>
                      </a:r>
                      <a:endParaRPr lang="en-IN" sz="1200" b="1" dirty="0">
                        <a:solidFill>
                          <a:schemeClr val="tx1"/>
                        </a:solidFill>
                        <a:effectLst/>
                        <a:latin typeface="Cambria" panose="02040503050406030204" pitchFamily="18" charset="0"/>
                        <a:ea typeface="MS Mincho"/>
                        <a:cs typeface="Times New Roman" panose="02020603050405020304" pitchFamily="18" charset="0"/>
                      </a:endParaRPr>
                    </a:p>
                  </a:txBody>
                  <a:tcPr marL="16348" marR="17105"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gridSpan="2">
                  <a:txBody>
                    <a:bodyPr/>
                    <a:lstStyle/>
                    <a:p>
                      <a:pPr>
                        <a:spcAft>
                          <a:spcPts val="0"/>
                        </a:spcAft>
                      </a:pPr>
                      <a:r>
                        <a:rPr lang="en-GB" sz="1100" b="1" dirty="0">
                          <a:solidFill>
                            <a:schemeClr val="tx1"/>
                          </a:solidFill>
                          <a:effectLst/>
                        </a:rPr>
                        <a:t>Designed by:</a:t>
                      </a:r>
                      <a:endParaRPr lang="en-IN" sz="1200" b="1" dirty="0">
                        <a:solidFill>
                          <a:schemeClr val="tx1"/>
                        </a:solidFill>
                        <a:effectLst/>
                        <a:latin typeface="Cambria" panose="02040503050406030204" pitchFamily="18" charset="0"/>
                        <a:ea typeface="MS Mincho"/>
                        <a:cs typeface="Times New Roman" panose="02020603050405020304" pitchFamily="18" charset="0"/>
                      </a:endParaRPr>
                    </a:p>
                  </a:txBody>
                  <a:tcPr marL="16348" marR="17105"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a:txBody>
                    <a:bodyPr/>
                    <a:lstStyle/>
                    <a:p>
                      <a:pPr>
                        <a:spcAft>
                          <a:spcPts val="0"/>
                        </a:spcAft>
                      </a:pPr>
                      <a:r>
                        <a:rPr lang="en-GB" sz="1100" b="1" dirty="0" smtClean="0">
                          <a:solidFill>
                            <a:schemeClr val="tx1"/>
                          </a:solidFill>
                          <a:effectLst/>
                        </a:rPr>
                        <a:t>Date:</a:t>
                      </a:r>
                      <a:endParaRPr lang="en-IN" sz="1200" b="1" dirty="0">
                        <a:solidFill>
                          <a:schemeClr val="tx1"/>
                        </a:solidFill>
                        <a:effectLst/>
                        <a:latin typeface="Cambria" panose="02040503050406030204" pitchFamily="18" charset="0"/>
                        <a:ea typeface="MS Mincho"/>
                        <a:cs typeface="Times New Roman" panose="02020603050405020304" pitchFamily="18" charset="0"/>
                      </a:endParaRPr>
                    </a:p>
                  </a:txBody>
                  <a:tcPr marL="16348" marR="17105"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pPr>
                      <a:r>
                        <a:rPr lang="en-GB" sz="1100" b="1" dirty="0" smtClean="0">
                          <a:solidFill>
                            <a:schemeClr val="tx1"/>
                          </a:solidFill>
                          <a:effectLst/>
                        </a:rPr>
                        <a:t>Version:</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74701766"/>
                  </a:ext>
                </a:extLst>
              </a:tr>
              <a:tr h="375212">
                <a:tc gridSpan="2" vMerge="1">
                  <a:txBody>
                    <a:bodyPr/>
                    <a:lstStyle/>
                    <a:p>
                      <a:pPr>
                        <a:spcAft>
                          <a:spcPts val="0"/>
                        </a:spcAft>
                      </a:pPr>
                      <a:endParaRPr lang="en-IN" sz="1200" dirty="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vMerge="1">
                  <a:txBody>
                    <a:bodyPr/>
                    <a:lstStyle/>
                    <a:p>
                      <a:endParaRPr lang="en-IN"/>
                    </a:p>
                  </a:txBody>
                  <a:tcPr/>
                </a:tc>
                <a:tc gridSpan="4">
                  <a:txBody>
                    <a:bodyPr/>
                    <a:lstStyle/>
                    <a:p>
                      <a:pPr algn="ctr">
                        <a:spcAft>
                          <a:spcPts val="0"/>
                        </a:spcAft>
                      </a:pPr>
                      <a:endParaRPr lang="en-GB" sz="1200" b="1" dirty="0" smtClean="0">
                        <a:solidFill>
                          <a:srgbClr val="FF0000"/>
                        </a:solidFill>
                        <a:effectLst/>
                      </a:endParaRPr>
                    </a:p>
                    <a:p>
                      <a:pPr algn="ctr">
                        <a:spcAft>
                          <a:spcPts val="0"/>
                        </a:spcAft>
                      </a:pPr>
                      <a:r>
                        <a:rPr lang="en-GB" sz="1200" b="1" dirty="0" smtClean="0">
                          <a:solidFill>
                            <a:srgbClr val="FF0000"/>
                          </a:solidFill>
                          <a:effectLst/>
                        </a:rPr>
                        <a:t>EDGELINE GO--KART CHAMPIONSHIP</a:t>
                      </a:r>
                      <a:r>
                        <a:rPr lang="en-GB" sz="1200" b="1" dirty="0" smtClean="0">
                          <a:effectLst/>
                        </a:rPr>
                        <a:t> </a:t>
                      </a:r>
                      <a:endParaRPr lang="en-IN" sz="1200" b="1" dirty="0">
                        <a:effectLst/>
                        <a:latin typeface="Cambria" panose="02040503050406030204" pitchFamily="18" charset="0"/>
                        <a:ea typeface="MS Mincho"/>
                        <a:cs typeface="Times New Roman" panose="02020603050405020304" pitchFamily="18" charset="0"/>
                      </a:endParaRPr>
                    </a:p>
                    <a:p>
                      <a:pPr>
                        <a:spcAft>
                          <a:spcPts val="0"/>
                        </a:spcAft>
                      </a:pPr>
                      <a:r>
                        <a:rPr lang="en-GB"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gridSpan="2">
                  <a:txBody>
                    <a:bodyPr/>
                    <a:lstStyle/>
                    <a:p>
                      <a:pPr>
                        <a:spcAft>
                          <a:spcPts val="0"/>
                        </a:spcAft>
                      </a:pPr>
                      <a:r>
                        <a:rPr lang="en-GB"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p>
                      <a:pPr>
                        <a:spcAft>
                          <a:spcPts val="0"/>
                        </a:spcAft>
                      </a:pPr>
                      <a:r>
                        <a:rPr lang="en-GB" sz="1200" b="1" dirty="0">
                          <a:effectLst/>
                        </a:rPr>
                        <a:t> </a:t>
                      </a:r>
                      <a:r>
                        <a:rPr lang="en-GB" sz="1200" b="1" dirty="0" smtClean="0">
                          <a:effectLst/>
                        </a:rPr>
                        <a:t>team</a:t>
                      </a:r>
                      <a:r>
                        <a:rPr lang="en-GB" sz="1200" b="1" baseline="0" dirty="0" smtClean="0">
                          <a:effectLst/>
                        </a:rPr>
                        <a:t> name</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a:txBody>
                    <a:bodyPr/>
                    <a:lstStyle/>
                    <a:p>
                      <a:pPr>
                        <a:spcAft>
                          <a:spcPts val="0"/>
                        </a:spcAft>
                      </a:pPr>
                      <a:r>
                        <a:rPr lang="en-GB"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p>
                      <a:pPr>
                        <a:spcAft>
                          <a:spcPts val="0"/>
                        </a:spcAft>
                      </a:pPr>
                      <a:r>
                        <a:rPr lang="en-GB"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0"/>
                        </a:spcAft>
                      </a:pPr>
                      <a:r>
                        <a:rPr lang="en-GB"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97573140"/>
                  </a:ext>
                </a:extLst>
              </a:tr>
              <a:tr h="375212">
                <a:tc>
                  <a:txBody>
                    <a:bodyPr/>
                    <a:lstStyle/>
                    <a:p>
                      <a:pPr>
                        <a:spcAft>
                          <a:spcPts val="0"/>
                        </a:spcAft>
                      </a:pPr>
                      <a:r>
                        <a:rPr lang="en-GB" sz="1200" b="1" dirty="0">
                          <a:effectLst/>
                        </a:rPr>
                        <a:t>Key Partners</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spcAft>
                          <a:spcPts val="0"/>
                        </a:spcAft>
                      </a:pPr>
                      <a:r>
                        <a:rPr lang="en-GB" sz="1200" b="1" dirty="0">
                          <a:effectLst/>
                        </a:rPr>
                        <a:t>Key Activities</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gridSpan="2">
                  <a:txBody>
                    <a:bodyPr/>
                    <a:lstStyle/>
                    <a:p>
                      <a:pPr>
                        <a:spcAft>
                          <a:spcPts val="0"/>
                        </a:spcAft>
                      </a:pPr>
                      <a:r>
                        <a:rPr lang="en-GB" sz="1200" b="1" dirty="0">
                          <a:effectLst/>
                        </a:rPr>
                        <a:t>Value Propositions</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gridSpan="3">
                  <a:txBody>
                    <a:bodyPr/>
                    <a:lstStyle/>
                    <a:p>
                      <a:pPr>
                        <a:spcAft>
                          <a:spcPts val="0"/>
                        </a:spcAft>
                      </a:pPr>
                      <a:r>
                        <a:rPr lang="en-GB" sz="1200" b="1" dirty="0">
                          <a:effectLst/>
                        </a:rPr>
                        <a:t>Customer Relationships</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gridSpan="2">
                  <a:txBody>
                    <a:bodyPr/>
                    <a:lstStyle/>
                    <a:p>
                      <a:pPr>
                        <a:spcAft>
                          <a:spcPts val="0"/>
                        </a:spcAft>
                      </a:pPr>
                      <a:r>
                        <a:rPr lang="en-GB" sz="1200" b="1" dirty="0">
                          <a:effectLst/>
                        </a:rPr>
                        <a:t>Customer Segments</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extLst>
                  <a:ext uri="{0D108BD9-81ED-4DB2-BD59-A6C34878D82A}">
                    <a16:rowId xmlns:a16="http://schemas.microsoft.com/office/drawing/2014/main" val="4027598283"/>
                  </a:ext>
                </a:extLst>
              </a:tr>
              <a:tr h="1547751">
                <a:tc rowSpan="3">
                  <a:txBody>
                    <a:bodyPr/>
                    <a:lstStyle/>
                    <a:p>
                      <a:pPr>
                        <a:spcAft>
                          <a:spcPts val="0"/>
                        </a:spcAft>
                      </a:pPr>
                      <a:r>
                        <a:rPr lang="en-GB" sz="1100" b="1" dirty="0">
                          <a:effectLst/>
                        </a:rPr>
                        <a:t>Who are our Key Partners? Who are our key suppliers? Which Key Resources are we acquiring from partners? Which Key Activities do partners perform?</a:t>
                      </a:r>
                      <a:endParaRPr lang="en-IN" sz="1200" b="1" dirty="0">
                        <a:effectLst/>
                      </a:endParaRPr>
                    </a:p>
                    <a:p>
                      <a:pPr>
                        <a:spcAft>
                          <a:spcPts val="0"/>
                        </a:spcAft>
                      </a:pPr>
                      <a:r>
                        <a:rPr lang="en-GB" sz="1100" b="1" dirty="0">
                          <a:effectLst/>
                        </a:rPr>
                        <a:t> </a:t>
                      </a:r>
                      <a:endParaRPr lang="en-IN" sz="1200" b="1" dirty="0">
                        <a:effectLst/>
                      </a:endParaRPr>
                    </a:p>
                    <a:p>
                      <a:pPr>
                        <a:spcAft>
                          <a:spcPts val="0"/>
                        </a:spcAft>
                      </a:pPr>
                      <a:r>
                        <a:rPr lang="en-GB" sz="1100" b="1" dirty="0">
                          <a:effectLst/>
                        </a:rPr>
                        <a:t>MOTIVATIONS FOR PARTNERSHIPS: Optimization and economy, Reduction of risk and uncertainty, Acquisition of particular resources and activities</a:t>
                      </a:r>
                      <a:endParaRPr lang="en-IN" sz="1200" b="1" dirty="0">
                        <a:effectLst/>
                      </a:endParaRPr>
                    </a:p>
                    <a:p>
                      <a:pPr>
                        <a:spcAft>
                          <a:spcPts val="0"/>
                        </a:spcAft>
                      </a:pPr>
                      <a:r>
                        <a:rPr lang="en-GB"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spcAft>
                          <a:spcPts val="0"/>
                        </a:spcAft>
                      </a:pPr>
                      <a:r>
                        <a:rPr lang="en-GB" sz="1100" b="1" dirty="0">
                          <a:effectLst/>
                        </a:rPr>
                        <a:t>What Key Activities do our Value Propositions require? Our Distribution Channels? Customer Relationships? Revenue streams?</a:t>
                      </a:r>
                      <a:endParaRPr lang="en-IN" sz="1200" b="1" dirty="0">
                        <a:effectLst/>
                      </a:endParaRPr>
                    </a:p>
                    <a:p>
                      <a:pPr>
                        <a:spcAft>
                          <a:spcPts val="0"/>
                        </a:spcAft>
                      </a:pPr>
                      <a:r>
                        <a:rPr lang="en-GB" sz="1100" b="1" dirty="0">
                          <a:effectLst/>
                        </a:rPr>
                        <a:t> </a:t>
                      </a:r>
                      <a:endParaRPr lang="en-IN" sz="1200" b="1" dirty="0">
                        <a:effectLst/>
                      </a:endParaRPr>
                    </a:p>
                    <a:p>
                      <a:pPr>
                        <a:spcAft>
                          <a:spcPts val="0"/>
                        </a:spcAft>
                      </a:pPr>
                      <a:r>
                        <a:rPr lang="en-GB" sz="1100" b="1" dirty="0">
                          <a:effectLst/>
                        </a:rPr>
                        <a:t>CATEGORIES:</a:t>
                      </a:r>
                      <a:endParaRPr lang="en-IN" sz="1200" b="1" dirty="0">
                        <a:effectLst/>
                      </a:endParaRPr>
                    </a:p>
                    <a:p>
                      <a:pPr>
                        <a:spcAft>
                          <a:spcPts val="0"/>
                        </a:spcAft>
                      </a:pPr>
                      <a:r>
                        <a:rPr lang="en-GB" sz="1100" b="1" dirty="0">
                          <a:effectLst/>
                        </a:rPr>
                        <a:t>Production, Problem Solving, Platform/Network</a:t>
                      </a:r>
                      <a:endParaRPr lang="en-IN" sz="1200" b="1" dirty="0">
                        <a:effectLst/>
                      </a:endParaRPr>
                    </a:p>
                    <a:p>
                      <a:pPr>
                        <a:spcAft>
                          <a:spcPts val="0"/>
                        </a:spcAft>
                      </a:pPr>
                      <a:r>
                        <a:rPr lang="en-GB" sz="11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rowSpan="3" gridSpan="4">
                  <a:txBody>
                    <a:bodyPr/>
                    <a:lstStyle/>
                    <a:p>
                      <a:pPr>
                        <a:spcAft>
                          <a:spcPts val="0"/>
                        </a:spcAft>
                      </a:pPr>
                      <a:r>
                        <a:rPr lang="en-GB" sz="1100" b="1" dirty="0">
                          <a:effectLst/>
                        </a:rPr>
                        <a:t>What value do we deliver to the customer? Which one of our customer’s problems are we helping to solve? What bundles of products and services are we offering to each Customer Segment? Which customer needs are we satisfying?</a:t>
                      </a:r>
                      <a:endParaRPr lang="en-IN" sz="1200" b="1" dirty="0">
                        <a:effectLst/>
                      </a:endParaRPr>
                    </a:p>
                    <a:p>
                      <a:pPr>
                        <a:spcAft>
                          <a:spcPts val="0"/>
                        </a:spcAft>
                      </a:pPr>
                      <a:r>
                        <a:rPr lang="en-GB" sz="1100" b="1" dirty="0">
                          <a:effectLst/>
                        </a:rPr>
                        <a:t> </a:t>
                      </a:r>
                      <a:endParaRPr lang="en-IN" sz="1200" b="1" dirty="0">
                        <a:effectLst/>
                      </a:endParaRPr>
                    </a:p>
                    <a:p>
                      <a:pPr>
                        <a:spcAft>
                          <a:spcPts val="0"/>
                        </a:spcAft>
                      </a:pPr>
                      <a:r>
                        <a:rPr lang="en-GB" sz="1100" b="1" dirty="0">
                          <a:effectLst/>
                        </a:rPr>
                        <a:t>CHARACTERISTICS: Newness, Performance, Customization, “Getting the Job Done”, Design, Brand/Status, Price, Cost Reduction, Risk Reduction, Accessibility, Convenience/Usability</a:t>
                      </a:r>
                      <a:endParaRPr lang="en-IN" sz="1200" b="1" dirty="0">
                        <a:effectLst/>
                      </a:endParaRPr>
                    </a:p>
                    <a:p>
                      <a:pPr>
                        <a:spcAft>
                          <a:spcPts val="0"/>
                        </a:spcAft>
                      </a:pPr>
                      <a:r>
                        <a:rPr lang="en-GB" sz="11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hMerge="1">
                  <a:txBody>
                    <a:bodyPr/>
                    <a:lstStyle/>
                    <a:p>
                      <a:endParaRPr lang="en-IN"/>
                    </a:p>
                  </a:txBody>
                  <a:tcPr/>
                </a:tc>
                <a:tc rowSpan="3" hMerge="1">
                  <a:txBody>
                    <a:bodyPr/>
                    <a:lstStyle/>
                    <a:p>
                      <a:endParaRPr lang="en-IN"/>
                    </a:p>
                  </a:txBody>
                  <a:tcPr/>
                </a:tc>
                <a:tc rowSpan="3" hMerge="1">
                  <a:txBody>
                    <a:bodyPr/>
                    <a:lstStyle/>
                    <a:p>
                      <a:pPr>
                        <a:spcAft>
                          <a:spcPts val="0"/>
                        </a:spcAft>
                      </a:pPr>
                      <a:endParaRPr lang="en-IN" sz="1200">
                        <a:effectLst/>
                        <a:latin typeface="Cambria" panose="02040503050406030204" pitchFamily="18" charset="0"/>
                        <a:ea typeface="MS Mincho"/>
                        <a:cs typeface="Times New Roman" panose="02020603050405020304" pitchFamily="18" charset="0"/>
                      </a:endParaRPr>
                    </a:p>
                  </a:txBody>
                  <a:tcPr marL="16348" marR="17105" marT="0" marB="0"/>
                </a:tc>
                <a:tc>
                  <a:txBody>
                    <a:bodyPr/>
                    <a:lstStyle/>
                    <a:p>
                      <a:pPr>
                        <a:spcAft>
                          <a:spcPts val="0"/>
                        </a:spcAft>
                      </a:pPr>
                      <a:r>
                        <a:rPr lang="en-GB" sz="1100" b="1" dirty="0">
                          <a:effectLst/>
                        </a:rPr>
                        <a:t>What type of relationship does each of our Customer Segments expect us to establish and maintain with them? Which ones have we established? How are they integrated with the rest of our business model? How costly are they?</a:t>
                      </a:r>
                      <a:endParaRPr lang="en-IN" sz="1200" b="1" dirty="0">
                        <a:effectLst/>
                      </a:endParaRPr>
                    </a:p>
                    <a:p>
                      <a:pPr>
                        <a:spcAft>
                          <a:spcPts val="0"/>
                        </a:spcAft>
                      </a:pPr>
                      <a:r>
                        <a:rPr lang="en-GB" sz="11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gridSpan="2">
                  <a:txBody>
                    <a:bodyPr/>
                    <a:lstStyle/>
                    <a:p>
                      <a:pPr>
                        <a:spcAft>
                          <a:spcPts val="0"/>
                        </a:spcAft>
                      </a:pPr>
                      <a:r>
                        <a:rPr lang="en-GB" sz="1100" b="1" dirty="0">
                          <a:effectLst/>
                        </a:rPr>
                        <a:t>For whom are we creating value? Who are our most important customers? Is our customer base a Mass Market, Niche Market, Segmented, Diversified, Multi-sided Platform</a:t>
                      </a:r>
                      <a:endParaRPr lang="en-IN" sz="1200" b="1" dirty="0">
                        <a:effectLst/>
                      </a:endParaRPr>
                    </a:p>
                    <a:p>
                      <a:pPr>
                        <a:spcAft>
                          <a:spcPts val="0"/>
                        </a:spcAft>
                      </a:pPr>
                      <a:r>
                        <a:rPr lang="en-GB"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hMerge="1">
                  <a:txBody>
                    <a:bodyPr/>
                    <a:lstStyle/>
                    <a:p>
                      <a:endParaRPr lang="en-IN"/>
                    </a:p>
                  </a:txBody>
                  <a:tcPr/>
                </a:tc>
                <a:extLst>
                  <a:ext uri="{0D108BD9-81ED-4DB2-BD59-A6C34878D82A}">
                    <a16:rowId xmlns:a16="http://schemas.microsoft.com/office/drawing/2014/main" val="162250002"/>
                  </a:ext>
                </a:extLst>
              </a:tr>
              <a:tr h="187606">
                <a:tc vMerge="1">
                  <a:txBody>
                    <a:bodyPr/>
                    <a:lstStyle/>
                    <a:p>
                      <a:endParaRPr lang="en-IN"/>
                    </a:p>
                  </a:txBody>
                  <a:tcPr/>
                </a:tc>
                <a:tc gridSpan="2">
                  <a:txBody>
                    <a:bodyPr/>
                    <a:lstStyle/>
                    <a:p>
                      <a:pPr>
                        <a:spcAft>
                          <a:spcPts val="0"/>
                        </a:spcAft>
                      </a:pPr>
                      <a:r>
                        <a:rPr lang="en-GB" sz="1200" b="1" dirty="0">
                          <a:effectLst/>
                        </a:rPr>
                        <a:t>Key Resources</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gridSpan="4" vMerge="1">
                  <a:txBody>
                    <a:bodyPr/>
                    <a:lstStyle/>
                    <a:p>
                      <a:endParaRPr lang="en-IN"/>
                    </a:p>
                  </a:txBody>
                  <a:tcPr/>
                </a:tc>
                <a:tc hMerge="1" vMerge="1">
                  <a:txBody>
                    <a:bodyPr/>
                    <a:lstStyle/>
                    <a:p>
                      <a:endParaRPr lang="en-IN"/>
                    </a:p>
                  </a:txBody>
                  <a:tcPr/>
                </a:tc>
                <a:tc hMerge="1" vMerge="1">
                  <a:txBody>
                    <a:bodyPr/>
                    <a:lstStyle/>
                    <a:p>
                      <a:endParaRPr lang="en-IN"/>
                    </a:p>
                  </a:txBody>
                  <a:tcPr/>
                </a:tc>
                <a:tc hMerge="1" vMerge="1">
                  <a:txBody>
                    <a:bodyPr/>
                    <a:lstStyle/>
                    <a:p>
                      <a:pPr>
                        <a:spcAft>
                          <a:spcPts val="0"/>
                        </a:spcAft>
                      </a:pPr>
                      <a:endParaRPr lang="en-IN" sz="1200">
                        <a:effectLst/>
                        <a:latin typeface="Cambria" panose="02040503050406030204" pitchFamily="18" charset="0"/>
                        <a:ea typeface="MS Mincho"/>
                        <a:cs typeface="Times New Roman" panose="02020603050405020304" pitchFamily="18" charset="0"/>
                      </a:endParaRPr>
                    </a:p>
                  </a:txBody>
                  <a:tcPr marL="16348" marR="17105" marT="0" marB="0"/>
                </a:tc>
                <a:tc>
                  <a:txBody>
                    <a:bodyPr/>
                    <a:lstStyle/>
                    <a:p>
                      <a:pPr>
                        <a:spcAft>
                          <a:spcPts val="0"/>
                        </a:spcAft>
                      </a:pPr>
                      <a:r>
                        <a:rPr lang="en-GB" sz="1200" b="1" dirty="0">
                          <a:effectLst/>
                        </a:rPr>
                        <a:t>Channels</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IN"/>
                    </a:p>
                  </a:txBody>
                  <a:tcPr/>
                </a:tc>
                <a:tc hMerge="1" vMerge="1">
                  <a:txBody>
                    <a:bodyPr/>
                    <a:lstStyle/>
                    <a:p>
                      <a:endParaRPr lang="en-IN"/>
                    </a:p>
                  </a:txBody>
                  <a:tcPr/>
                </a:tc>
                <a:extLst>
                  <a:ext uri="{0D108BD9-81ED-4DB2-BD59-A6C34878D82A}">
                    <a16:rowId xmlns:a16="http://schemas.microsoft.com/office/drawing/2014/main" val="54982920"/>
                  </a:ext>
                </a:extLst>
              </a:tr>
              <a:tr h="2551991">
                <a:tc vMerge="1">
                  <a:txBody>
                    <a:bodyPr/>
                    <a:lstStyle/>
                    <a:p>
                      <a:endParaRPr lang="en-IN"/>
                    </a:p>
                  </a:txBody>
                  <a:tcPr/>
                </a:tc>
                <a:tc gridSpan="2">
                  <a:txBody>
                    <a:bodyPr/>
                    <a:lstStyle/>
                    <a:p>
                      <a:pPr>
                        <a:spcAft>
                          <a:spcPts val="0"/>
                        </a:spcAft>
                      </a:pPr>
                      <a:r>
                        <a:rPr lang="en-GB" sz="1100" b="1" dirty="0">
                          <a:effectLst/>
                        </a:rPr>
                        <a:t>What Key Resources do our Value Propositions require? Our Distribution Channels? Customer Relationships Revenue Streams?</a:t>
                      </a:r>
                      <a:endParaRPr lang="en-IN" sz="1200" b="1" dirty="0">
                        <a:effectLst/>
                      </a:endParaRPr>
                    </a:p>
                    <a:p>
                      <a:pPr>
                        <a:spcAft>
                          <a:spcPts val="0"/>
                        </a:spcAft>
                      </a:pPr>
                      <a:r>
                        <a:rPr lang="en-GB" sz="1100" b="1" dirty="0">
                          <a:effectLst/>
                        </a:rPr>
                        <a:t> </a:t>
                      </a:r>
                      <a:endParaRPr lang="en-IN" sz="1200" b="1" dirty="0">
                        <a:effectLst/>
                      </a:endParaRPr>
                    </a:p>
                    <a:p>
                      <a:pPr>
                        <a:spcAft>
                          <a:spcPts val="0"/>
                        </a:spcAft>
                      </a:pPr>
                      <a:r>
                        <a:rPr lang="en-GB" sz="1100" b="1" dirty="0">
                          <a:effectLst/>
                        </a:rPr>
                        <a:t>TYPES OF RESOURCES: Physical, Intellectual (brand patents, copyrights, data), Human, Financial</a:t>
                      </a:r>
                      <a:endParaRPr lang="en-IN" sz="1200" b="1" dirty="0">
                        <a:effectLst/>
                      </a:endParaRPr>
                    </a:p>
                    <a:p>
                      <a:pPr>
                        <a:spcAft>
                          <a:spcPts val="0"/>
                        </a:spcAft>
                      </a:pPr>
                      <a:r>
                        <a:rPr lang="en-GB" sz="11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gridSpan="4" vMerge="1">
                  <a:txBody>
                    <a:bodyPr/>
                    <a:lstStyle/>
                    <a:p>
                      <a:endParaRPr lang="en-IN"/>
                    </a:p>
                  </a:txBody>
                  <a:tcPr/>
                </a:tc>
                <a:tc hMerge="1" vMerge="1">
                  <a:txBody>
                    <a:bodyPr/>
                    <a:lstStyle/>
                    <a:p>
                      <a:endParaRPr lang="en-IN"/>
                    </a:p>
                  </a:txBody>
                  <a:tcPr/>
                </a:tc>
                <a:tc hMerge="1" vMerge="1">
                  <a:txBody>
                    <a:bodyPr/>
                    <a:lstStyle/>
                    <a:p>
                      <a:endParaRPr lang="en-IN"/>
                    </a:p>
                  </a:txBody>
                  <a:tcPr/>
                </a:tc>
                <a:tc hMerge="1" vMerge="1">
                  <a:txBody>
                    <a:bodyPr/>
                    <a:lstStyle/>
                    <a:p>
                      <a:pPr>
                        <a:spcAft>
                          <a:spcPts val="0"/>
                        </a:spcAft>
                      </a:pPr>
                      <a:endParaRPr lang="en-IN" sz="1200">
                        <a:effectLst/>
                        <a:latin typeface="Cambria" panose="02040503050406030204" pitchFamily="18" charset="0"/>
                        <a:ea typeface="MS Mincho"/>
                        <a:cs typeface="Times New Roman" panose="02020603050405020304" pitchFamily="18" charset="0"/>
                      </a:endParaRPr>
                    </a:p>
                  </a:txBody>
                  <a:tcPr marL="16348" marR="17105" marT="0" marB="0"/>
                </a:tc>
                <a:tc>
                  <a:txBody>
                    <a:bodyPr/>
                    <a:lstStyle/>
                    <a:p>
                      <a:pPr>
                        <a:spcAft>
                          <a:spcPts val="0"/>
                        </a:spcAft>
                      </a:pPr>
                      <a:r>
                        <a:rPr lang="en-GB" sz="1100" b="1" dirty="0">
                          <a:effectLst/>
                        </a:rPr>
                        <a:t>Through which Channels do our Customer Segments want to be reached? How are we reaching them now? How are our Channels integrated? Which ones work best? Which ones are most cost-efficient? How are we integrating them with customer routines?</a:t>
                      </a:r>
                      <a:endParaRPr lang="en-IN" sz="1200" b="1" dirty="0">
                        <a:effectLst/>
                      </a:endParaRPr>
                    </a:p>
                    <a:p>
                      <a:pPr>
                        <a:spcAft>
                          <a:spcPts val="0"/>
                        </a:spcAft>
                      </a:pPr>
                      <a:r>
                        <a:rPr lang="en-GB" sz="11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IN"/>
                    </a:p>
                  </a:txBody>
                  <a:tcPr/>
                </a:tc>
                <a:tc hMerge="1" vMerge="1">
                  <a:txBody>
                    <a:bodyPr/>
                    <a:lstStyle/>
                    <a:p>
                      <a:endParaRPr lang="en-IN"/>
                    </a:p>
                  </a:txBody>
                  <a:tcPr/>
                </a:tc>
                <a:extLst>
                  <a:ext uri="{0D108BD9-81ED-4DB2-BD59-A6C34878D82A}">
                    <a16:rowId xmlns:a16="http://schemas.microsoft.com/office/drawing/2014/main" val="1752068119"/>
                  </a:ext>
                </a:extLst>
              </a:tr>
              <a:tr h="187606">
                <a:tc gridSpan="4">
                  <a:txBody>
                    <a:bodyPr/>
                    <a:lstStyle/>
                    <a:p>
                      <a:pPr>
                        <a:spcAft>
                          <a:spcPts val="0"/>
                        </a:spcAft>
                      </a:pPr>
                      <a:r>
                        <a:rPr lang="en-GB" sz="1200" b="1" dirty="0">
                          <a:effectLst/>
                        </a:rPr>
                        <a:t>Cost Structure</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gridSpan="6">
                  <a:txBody>
                    <a:bodyPr/>
                    <a:lstStyle/>
                    <a:p>
                      <a:pPr>
                        <a:spcAft>
                          <a:spcPts val="0"/>
                        </a:spcAft>
                      </a:pPr>
                      <a:r>
                        <a:rPr lang="en-GB" sz="1200" b="1" dirty="0">
                          <a:effectLst/>
                        </a:rPr>
                        <a:t>Revenue Streams</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88921062"/>
                  </a:ext>
                </a:extLst>
              </a:tr>
              <a:tr h="1203807">
                <a:tc gridSpan="4">
                  <a:txBody>
                    <a:bodyPr/>
                    <a:lstStyle/>
                    <a:p>
                      <a:pPr>
                        <a:spcAft>
                          <a:spcPts val="0"/>
                        </a:spcAft>
                      </a:pPr>
                      <a:r>
                        <a:rPr lang="en-GB" sz="1100" b="1" dirty="0">
                          <a:effectLst/>
                        </a:rPr>
                        <a:t>What are the most important costs inherent in our business model? Which Key Resources are most expensive? Which Key Activities are most expensive?</a:t>
                      </a:r>
                      <a:br>
                        <a:rPr lang="en-GB" sz="1100" b="1" dirty="0">
                          <a:effectLst/>
                        </a:rPr>
                      </a:br>
                      <a:r>
                        <a:rPr lang="en-GB" sz="1100" b="1" dirty="0">
                          <a:effectLst/>
                        </a:rPr>
                        <a:t> </a:t>
                      </a:r>
                      <a:r>
                        <a:rPr lang="en-GB" sz="1100" b="1" dirty="0" smtClean="0">
                          <a:effectLst/>
                        </a:rPr>
                        <a:t>  </a:t>
                      </a:r>
                      <a:r>
                        <a:rPr lang="en-GB" sz="1100" b="1" dirty="0">
                          <a:effectLst/>
                        </a:rPr>
                        <a:t>IS YOUR BUSINESS MORE: Cost Driven (leanest cost structure, low price value proposition, maximum automation, extensive outsourcing), Value Driven (focused on value creation, premium value proposition).</a:t>
                      </a:r>
                      <a:br>
                        <a:rPr lang="en-GB" sz="1100" b="1" dirty="0">
                          <a:effectLst/>
                        </a:rPr>
                      </a:br>
                      <a:r>
                        <a:rPr lang="en-GB" sz="1100" b="1" dirty="0" smtClean="0">
                          <a:effectLst/>
                        </a:rPr>
                        <a:t>  </a:t>
                      </a:r>
                      <a:r>
                        <a:rPr lang="en-GB" sz="1100" b="1" dirty="0">
                          <a:effectLst/>
                        </a:rPr>
                        <a:t>SAMPLE CHARACTERISTICS: Fixed Costs (salaries, rents, utilities), Variable costs, Economies of scale, Economies of scope</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gridSpan="6">
                  <a:txBody>
                    <a:bodyPr/>
                    <a:lstStyle/>
                    <a:p>
                      <a:pPr>
                        <a:spcAft>
                          <a:spcPts val="0"/>
                        </a:spcAft>
                      </a:pPr>
                      <a:r>
                        <a:rPr lang="en-GB" sz="1100" b="1" dirty="0">
                          <a:effectLst/>
                        </a:rPr>
                        <a:t>For what value are our customers really willing to pay? For what do they currently pay? How are they currently paying? How would they prefer to pay? How much does each Revenue Stream contribute to overall revenues?</a:t>
                      </a:r>
                      <a:br>
                        <a:rPr lang="en-GB" sz="1100" b="1" dirty="0">
                          <a:effectLst/>
                        </a:rPr>
                      </a:br>
                      <a:r>
                        <a:rPr lang="en-GB" sz="1100" b="1" dirty="0">
                          <a:effectLst/>
                        </a:rPr>
                        <a:t>  </a:t>
                      </a:r>
                      <a:r>
                        <a:rPr lang="en-GB" sz="1100" b="1" dirty="0" smtClean="0">
                          <a:effectLst/>
                        </a:rPr>
                        <a:t> </a:t>
                      </a:r>
                      <a:r>
                        <a:rPr lang="en-GB" sz="1100" b="1" dirty="0">
                          <a:effectLst/>
                        </a:rPr>
                        <a:t>TYPES: Asset sale, Usage fee, Subscription Fees, Lending/Renting/Leasing, Licensing, Brokerage fees, Advertising</a:t>
                      </a:r>
                      <a:br>
                        <a:rPr lang="en-GB" sz="1100" b="1" dirty="0">
                          <a:effectLst/>
                        </a:rPr>
                      </a:br>
                      <a:r>
                        <a:rPr lang="en-GB" sz="1100" b="1" dirty="0">
                          <a:effectLst/>
                        </a:rPr>
                        <a:t>FIXED PRICING: List Price, Product feature dependent, Customer segment dependent, Volume dependent</a:t>
                      </a:r>
                      <a:br>
                        <a:rPr lang="en-GB" sz="1100" b="1" dirty="0">
                          <a:effectLst/>
                        </a:rPr>
                      </a:br>
                      <a:r>
                        <a:rPr lang="en-GB" sz="1100" b="1" dirty="0">
                          <a:effectLst/>
                        </a:rPr>
                        <a:t>DYNAMIC PRICING: Negotiation (bargaining), Yield Management, Real-time-Market</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325366078"/>
                  </a:ext>
                </a:extLst>
              </a:tr>
              <a:tr h="187606">
                <a:tc gridSpan="10">
                  <a:txBody>
                    <a:bodyPr/>
                    <a:lstStyle/>
                    <a:p>
                      <a:pPr>
                        <a:spcAft>
                          <a:spcPts val="0"/>
                        </a:spcAft>
                      </a:pPr>
                      <a:r>
                        <a:rPr lang="en-IN" sz="1200" b="1" dirty="0">
                          <a:effectLst/>
                        </a:rPr>
                        <a:t> </a:t>
                      </a:r>
                      <a:endParaRPr lang="en-IN" sz="1200" b="1" dirty="0">
                        <a:effectLst/>
                        <a:latin typeface="Cambria" panose="02040503050406030204" pitchFamily="18" charset="0"/>
                        <a:ea typeface="MS Mincho"/>
                        <a:cs typeface="Times New Roman" panose="02020603050405020304" pitchFamily="18" charset="0"/>
                      </a:endParaRPr>
                    </a:p>
                  </a:txBody>
                  <a:tcPr marL="16348" marR="1710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160799997"/>
                  </a:ext>
                </a:extLst>
              </a:tr>
            </a:tbl>
          </a:graphicData>
        </a:graphic>
      </p:graphicFrame>
    </p:spTree>
    <p:extLst>
      <p:ext uri="{BB962C8B-B14F-4D97-AF65-F5344CB8AC3E}">
        <p14:creationId xmlns:p14="http://schemas.microsoft.com/office/powerpoint/2010/main" val="1378449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Plant Layout</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Show your plant layout / 2D Model </a:t>
            </a:r>
            <a:endParaRPr lang="en-IN" dirty="0"/>
          </a:p>
        </p:txBody>
      </p:sp>
      <p:sp>
        <p:nvSpPr>
          <p:cNvPr id="4" name="TextBox 3">
            <a:extLst>
              <a:ext uri="{FF2B5EF4-FFF2-40B4-BE49-F238E27FC236}">
                <a16:creationId xmlns:a16="http://schemas.microsoft.com/office/drawing/2014/main" id="{44401F28-80C3-4CB3-B397-D3D607276F89}"/>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341828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Resources Details</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Details of Manpower required / salaries / transport </a:t>
            </a:r>
            <a:endParaRPr lang="en-IN" dirty="0"/>
          </a:p>
        </p:txBody>
      </p:sp>
      <p:sp>
        <p:nvSpPr>
          <p:cNvPr id="4" name="TextBox 3">
            <a:extLst>
              <a:ext uri="{FF2B5EF4-FFF2-40B4-BE49-F238E27FC236}">
                <a16:creationId xmlns:a16="http://schemas.microsoft.com/office/drawing/2014/main" id="{18411E40-5513-4F0B-ADA9-CF6F03CFCD8D}"/>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3465177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Sales Strategies</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Show case your Unique Sales strategies / Offers </a:t>
            </a:r>
            <a:endParaRPr lang="en-IN" dirty="0"/>
          </a:p>
        </p:txBody>
      </p:sp>
      <p:sp>
        <p:nvSpPr>
          <p:cNvPr id="4" name="TextBox 3">
            <a:extLst>
              <a:ext uri="{FF2B5EF4-FFF2-40B4-BE49-F238E27FC236}">
                <a16:creationId xmlns:a16="http://schemas.microsoft.com/office/drawing/2014/main" id="{802396DC-1897-4850-A490-1E7939631B57}"/>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1988258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Marketing Strategies</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How will you create a market for your vehicle in competitive world.</a:t>
            </a:r>
            <a:endParaRPr lang="en-IN" dirty="0"/>
          </a:p>
        </p:txBody>
      </p:sp>
      <p:sp>
        <p:nvSpPr>
          <p:cNvPr id="4" name="TextBox 3">
            <a:extLst>
              <a:ext uri="{FF2B5EF4-FFF2-40B4-BE49-F238E27FC236}">
                <a16:creationId xmlns:a16="http://schemas.microsoft.com/office/drawing/2014/main" id="{E82FB361-32C1-46A0-A75C-7567A187FEE1}"/>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2705672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Environmental Impact</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Impact of your Vehicle on Environment.</a:t>
            </a:r>
            <a:endParaRPr lang="en-IN" dirty="0"/>
          </a:p>
        </p:txBody>
      </p:sp>
      <p:sp>
        <p:nvSpPr>
          <p:cNvPr id="4" name="TextBox 3">
            <a:extLst>
              <a:ext uri="{FF2B5EF4-FFF2-40B4-BE49-F238E27FC236}">
                <a16:creationId xmlns:a16="http://schemas.microsoft.com/office/drawing/2014/main" id="{2710640D-77BB-4D5B-90D1-F91EE8709E95}"/>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2857301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AFEE-8FA0-49E7-A4FE-F4318ACA5721}"/>
              </a:ext>
            </a:extLst>
          </p:cNvPr>
          <p:cNvSpPr>
            <a:spLocks noGrp="1"/>
          </p:cNvSpPr>
          <p:nvPr>
            <p:ph type="title"/>
          </p:nvPr>
        </p:nvSpPr>
        <p:spPr>
          <a:xfrm>
            <a:off x="838200" y="-171592"/>
            <a:ext cx="10515600" cy="1325563"/>
          </a:xfrm>
        </p:spPr>
        <p:txBody>
          <a:bodyPr/>
          <a:lstStyle/>
          <a:p>
            <a:r>
              <a:rPr lang="en-US" dirty="0"/>
              <a:t>Vehicle Briefing</a:t>
            </a:r>
            <a:endParaRPr lang="en-IN" dirty="0"/>
          </a:p>
        </p:txBody>
      </p:sp>
      <p:sp>
        <p:nvSpPr>
          <p:cNvPr id="3" name="Content Placeholder 2">
            <a:extLst>
              <a:ext uri="{FF2B5EF4-FFF2-40B4-BE49-F238E27FC236}">
                <a16:creationId xmlns:a16="http://schemas.microsoft.com/office/drawing/2014/main" id="{ACC8C87A-86E8-4101-B4D1-D30B1D558C67}"/>
              </a:ext>
            </a:extLst>
          </p:cNvPr>
          <p:cNvSpPr>
            <a:spLocks noGrp="1"/>
          </p:cNvSpPr>
          <p:nvPr>
            <p:ph idx="1"/>
          </p:nvPr>
        </p:nvSpPr>
        <p:spPr>
          <a:xfrm>
            <a:off x="838200" y="983974"/>
            <a:ext cx="10515600" cy="5192989"/>
          </a:xfrm>
          <a:ln w="12700">
            <a:solidFill>
              <a:schemeClr val="tx1"/>
            </a:solidFill>
          </a:ln>
        </p:spPr>
        <p:txBody>
          <a:bodyPr/>
          <a:lstStyle/>
          <a:p>
            <a:pPr marL="0" indent="0">
              <a:buNone/>
            </a:pPr>
            <a:r>
              <a:rPr lang="en-US" dirty="0"/>
              <a:t>Explain all the points of slide in this slide in unique way.</a:t>
            </a:r>
            <a:endParaRPr lang="en-IN" dirty="0"/>
          </a:p>
        </p:txBody>
      </p:sp>
      <p:sp>
        <p:nvSpPr>
          <p:cNvPr id="4" name="TextBox 3">
            <a:extLst>
              <a:ext uri="{FF2B5EF4-FFF2-40B4-BE49-F238E27FC236}">
                <a16:creationId xmlns:a16="http://schemas.microsoft.com/office/drawing/2014/main" id="{2710640D-77BB-4D5B-90D1-F91EE8709E95}"/>
              </a:ext>
            </a:extLst>
          </p:cNvPr>
          <p:cNvSpPr txBox="1"/>
          <p:nvPr/>
        </p:nvSpPr>
        <p:spPr>
          <a:xfrm>
            <a:off x="10875816" y="6195435"/>
            <a:ext cx="1066800" cy="646331"/>
          </a:xfrm>
          <a:prstGeom prst="rect">
            <a:avLst/>
          </a:prstGeom>
          <a:noFill/>
          <a:ln>
            <a:solidFill>
              <a:schemeClr val="tx1"/>
            </a:solidFill>
            <a:prstDash val="dash"/>
          </a:ln>
        </p:spPr>
        <p:txBody>
          <a:bodyPr wrap="square" rtlCol="0">
            <a:spAutoFit/>
          </a:bodyPr>
          <a:lstStyle/>
          <a:p>
            <a:r>
              <a:rPr lang="en-IN" dirty="0"/>
              <a:t>Event logo here</a:t>
            </a:r>
          </a:p>
        </p:txBody>
      </p:sp>
    </p:spTree>
    <p:extLst>
      <p:ext uri="{BB962C8B-B14F-4D97-AF65-F5344CB8AC3E}">
        <p14:creationId xmlns:p14="http://schemas.microsoft.com/office/powerpoint/2010/main" val="21744449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497</Words>
  <Application>Microsoft Office PowerPoint</Application>
  <PresentationFormat>Widescreen</PresentationFormat>
  <Paragraphs>90</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Arial Black</vt:lpstr>
      <vt:lpstr>Calibri</vt:lpstr>
      <vt:lpstr>Calibri Light</vt:lpstr>
      <vt:lpstr>Cambria</vt:lpstr>
      <vt:lpstr>MS Mincho</vt:lpstr>
      <vt:lpstr>Times New Roman</vt:lpstr>
      <vt:lpstr>Office Theme</vt:lpstr>
      <vt:lpstr>PowerPoint Presentation</vt:lpstr>
      <vt:lpstr>Vehicle Pictures</vt:lpstr>
      <vt:lpstr>Vehicle Description</vt:lpstr>
      <vt:lpstr>Market Analysis</vt:lpstr>
      <vt:lpstr>Product &amp; Cost</vt:lpstr>
      <vt:lpstr>Break-Even Analysis</vt:lpstr>
      <vt:lpstr>PowerPoint Presentation</vt:lpstr>
      <vt:lpstr>Plant Layout</vt:lpstr>
      <vt:lpstr>Resources Details</vt:lpstr>
      <vt:lpstr>Sales Strategies</vt:lpstr>
      <vt:lpstr>Marketing Strategies</vt:lpstr>
      <vt:lpstr>Environmental Impact</vt:lpstr>
      <vt:lpstr>Vehicle Briefing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SUPRA SAEINDIA 2019 BUSINESS  PRESENTATION</dc:title>
  <dc:creator>EDGELINE CHAMPIONSHIP</dc:creator>
  <cp:lastModifiedBy>onkar</cp:lastModifiedBy>
  <cp:revision>19</cp:revision>
  <dcterms:created xsi:type="dcterms:W3CDTF">2020-09-07T04:53:40Z</dcterms:created>
  <dcterms:modified xsi:type="dcterms:W3CDTF">2025-10-11T20:44:10Z</dcterms:modified>
</cp:coreProperties>
</file>